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y="5143500" cx="9144000"/>
  <p:notesSz cx="6858000" cy="9144000"/>
  <p:embeddedFontLst>
    <p:embeddedFont>
      <p:font typeface="Nunito SemiBold"/>
      <p:regular r:id="rId41"/>
      <p:bold r:id="rId42"/>
      <p:italic r:id="rId43"/>
      <p:boldItalic r:id="rId44"/>
    </p:embeddedFont>
    <p:embeddedFont>
      <p:font typeface="Nunit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49A836D-C6B9-460A-AE40-28B68C98942E}">
  <a:tblStyle styleId="{F49A836D-C6B9-460A-AE40-28B68C9894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font" Target="fonts/NunitoSemiBold-bold.fntdata"/><Relationship Id="rId41" Type="http://schemas.openxmlformats.org/officeDocument/2006/relationships/font" Target="fonts/NunitoSemiBold-regular.fntdata"/><Relationship Id="rId22" Type="http://schemas.openxmlformats.org/officeDocument/2006/relationships/slide" Target="slides/slide15.xml"/><Relationship Id="rId44" Type="http://schemas.openxmlformats.org/officeDocument/2006/relationships/font" Target="fonts/NunitoSemiBold-boldItalic.fntdata"/><Relationship Id="rId21" Type="http://schemas.openxmlformats.org/officeDocument/2006/relationships/slide" Target="slides/slide14.xml"/><Relationship Id="rId43" Type="http://schemas.openxmlformats.org/officeDocument/2006/relationships/font" Target="fonts/NunitoSemiBold-italic.fntdata"/><Relationship Id="rId24" Type="http://schemas.openxmlformats.org/officeDocument/2006/relationships/slide" Target="slides/slide17.xml"/><Relationship Id="rId46" Type="http://schemas.openxmlformats.org/officeDocument/2006/relationships/font" Target="fonts/Nunito-bold.fntdata"/><Relationship Id="rId23" Type="http://schemas.openxmlformats.org/officeDocument/2006/relationships/slide" Target="slides/slide16.xml"/><Relationship Id="rId45" Type="http://schemas.openxmlformats.org/officeDocument/2006/relationships/font" Target="fonts/Nunito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48" Type="http://schemas.openxmlformats.org/officeDocument/2006/relationships/font" Target="fonts/Nunito-boldItalic.fntdata"/><Relationship Id="rId25" Type="http://schemas.openxmlformats.org/officeDocument/2006/relationships/slide" Target="slides/slide18.xml"/><Relationship Id="rId47" Type="http://schemas.openxmlformats.org/officeDocument/2006/relationships/font" Target="fonts/Nunito-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46ceb2c39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246ceb2c39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46ceb2c39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246ceb2c39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46ceb2c39_0_1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246ceb2c39_0_1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7323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2201510c5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2201510c5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46ceb2c39_0_1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46ceb2c39_0_1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46ceb2c39_0_1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246ceb2c39_0_1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46ceb2c39_0_1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246ceb2c39_0_1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246ceb2c39_0_1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246ceb2c39_0_1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24f54004f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24f54004f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24f54004f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24f54004f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246ceb2c39_0_1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246ceb2c39_0_1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246ceb2c39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246ceb2c39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246ceb2c39_0_1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246ceb2c39_0_1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251366228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251366228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251366228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251366228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251366228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251366228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251366228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251366228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246ceb2c39_0_1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246ceb2c39_0_1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246ceb2c39_0_16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246ceb2c39_0_1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246ceb2c39_0_1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246ceb2c39_0_1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246ceb2c39_0_1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246ceb2c39_0_1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24f54004f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24f54004f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246ceb2c39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246ceb2c39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24f54004f9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24f54004f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246ceb2c39_0_1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246ceb2c39_0_1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246ceb2c39_0_1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246ceb2c39_0_1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246ceb2c39_0_1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246ceb2c39_0_1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46ceb2c39_0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246ceb2c39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46ceb2c39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246ceb2c39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46ceb2c39_0_9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246ceb2c39_0_9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46ceb2c39_0_10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246ceb2c39_0_10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246ceb2c39_0_1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246ceb2c39_0_1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46ceb2c39_0_1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246ceb2c39_0_1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14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60" name="Google Shape;60;p14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" name="Google Shape;63;p14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64" name="Google Shape;64;p14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" name="Google Shape;67;p14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68" name="Google Shape;68;p1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" name="Google Shape;71;p14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72" name="Google Shape;72;p1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" name="Google Shape;75;p14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76" name="Google Shape;76;p1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" name="Google Shape;79;p14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80" name="Google Shape;80;p14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15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85" name="Google Shape;85;p1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" name="Google Shape;88;p15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89" name="Google Shape;89;p1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15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3" name="Google Shape;93;p1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9" name="Google Shape;99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0" name="Google Shape;100;p1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4" name="Google Shape;114;p1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9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0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" name="Google Shape;125;p20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126" name="Google Shape;126;p20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0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0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2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" name="Google Shape;130;p20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131" name="Google Shape;131;p2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0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0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" name="Google Shape;134;p20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135" name="Google Shape;135;p2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0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0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" name="Google Shape;138;p20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39" name="Google Shape;139;p2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1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1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1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5" name="Google Shape;145;p21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21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7" name="Google Shape;147;p2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53" name="Google Shape;153;p2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" name="Google Shape;156;p23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57" name="Google Shape;157;p2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" name="Google Shape;160;p2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61" name="Google Shape;161;p2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23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5" name="Google Shape;165;p23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66" name="Google Shape;166;p2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rgbClr val="741B47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31.png"/><Relationship Id="rId5" Type="http://schemas.openxmlformats.org/officeDocument/2006/relationships/image" Target="../media/image3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ctrTitle"/>
          </p:nvPr>
        </p:nvSpPr>
        <p:spPr>
          <a:xfrm>
            <a:off x="1528500" y="1847700"/>
            <a:ext cx="60870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</a:rPr>
              <a:t>COVID-19 Tweet Scanner</a:t>
            </a:r>
            <a:endParaRPr>
              <a:solidFill>
                <a:srgbClr val="741B47"/>
              </a:solidFill>
            </a:endParaRPr>
          </a:p>
        </p:txBody>
      </p:sp>
      <p:sp>
        <p:nvSpPr>
          <p:cNvPr id="174" name="Google Shape;174;p25"/>
          <p:cNvSpPr txBox="1"/>
          <p:nvPr>
            <p:ph idx="1" type="subTitle"/>
          </p:nvPr>
        </p:nvSpPr>
        <p:spPr>
          <a:xfrm>
            <a:off x="1819650" y="3374083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64D79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Vidhi Parekh, Sourabh Natesh, Visheshank Mishra</a:t>
            </a:r>
            <a:endParaRPr>
              <a:solidFill>
                <a:srgbClr val="A64D79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4"/>
          <p:cNvSpPr txBox="1"/>
          <p:nvPr>
            <p:ph type="title"/>
          </p:nvPr>
        </p:nvSpPr>
        <p:spPr>
          <a:xfrm>
            <a:off x="819150" y="7215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>
                <a:solidFill>
                  <a:srgbClr val="741B47"/>
                </a:solidFill>
              </a:rPr>
              <a:t>Data Preprocessing</a:t>
            </a:r>
            <a:endParaRPr>
              <a:solidFill>
                <a:srgbClr val="741B4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/>
          </a:p>
        </p:txBody>
      </p:sp>
      <p:sp>
        <p:nvSpPr>
          <p:cNvPr id="259" name="Google Shape;259;p34"/>
          <p:cNvSpPr txBox="1"/>
          <p:nvPr>
            <p:ph idx="1" type="body"/>
          </p:nvPr>
        </p:nvSpPr>
        <p:spPr>
          <a:xfrm>
            <a:off x="497250" y="1473075"/>
            <a:ext cx="7985100" cy="20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First, we do the basic preprocessing steps such as dealing with missing data and converting categorical variables to numerical variables.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Next, we deal with the text related pre-processing, such as removing stop words, converting to lower-case, removing URLs and tags in the tweet followed by stemming or lemmatization.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We change the labels of extremely negative to negative and extremely positive to positive to avoid misclassification.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 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60" name="Google Shape;26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8275" y="3027673"/>
            <a:ext cx="4758000" cy="17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</a:rPr>
              <a:t>Count Vectorizer</a:t>
            </a:r>
            <a:endParaRPr>
              <a:solidFill>
                <a:srgbClr val="741B47"/>
              </a:solidFill>
            </a:endParaRPr>
          </a:p>
        </p:txBody>
      </p:sp>
      <p:sp>
        <p:nvSpPr>
          <p:cNvPr id="266" name="Google Shape;266;p35"/>
          <p:cNvSpPr txBox="1"/>
          <p:nvPr>
            <p:ph idx="1" type="body"/>
          </p:nvPr>
        </p:nvSpPr>
        <p:spPr>
          <a:xfrm>
            <a:off x="496800" y="1559600"/>
            <a:ext cx="4075200" cy="32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●"/>
            </a:pPr>
            <a:r>
              <a:rPr lang="en" sz="1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Provided by the scikit-learn library in Python</a:t>
            </a:r>
            <a:endParaRPr sz="14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●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Transforms a given text into a vector on the basis of the frequency (count) of each word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●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Representing documents numerically gives us the ability to perform meaningful analytics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●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In text analysis, vectors are always of a uniform length. 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●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It 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works better because it gives you access to actual tokens and it avoids hash collisions when the matrix is too small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67" name="Google Shape;2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6900" y="2866050"/>
            <a:ext cx="3902300" cy="180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5"/>
          <p:cNvPicPr preferRelativeResize="0"/>
          <p:nvPr/>
        </p:nvPicPr>
        <p:blipFill rotWithShape="1">
          <a:blip r:embed="rId4">
            <a:alphaModFix/>
          </a:blip>
          <a:srcRect b="9269" l="5486" r="5593" t="3195"/>
          <a:stretch/>
        </p:blipFill>
        <p:spPr>
          <a:xfrm>
            <a:off x="4851625" y="608950"/>
            <a:ext cx="3987575" cy="205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</a:rPr>
              <a:t>Other</a:t>
            </a:r>
            <a:r>
              <a:rPr lang="en">
                <a:solidFill>
                  <a:srgbClr val="741B47"/>
                </a:solidFill>
              </a:rPr>
              <a:t> Vectorization Techniques</a:t>
            </a:r>
            <a:endParaRPr/>
          </a:p>
        </p:txBody>
      </p:sp>
      <p:sp>
        <p:nvSpPr>
          <p:cNvPr id="274" name="Google Shape;274;p36"/>
          <p:cNvSpPr txBox="1"/>
          <p:nvPr>
            <p:ph idx="1" type="body"/>
          </p:nvPr>
        </p:nvSpPr>
        <p:spPr>
          <a:xfrm>
            <a:off x="615225" y="1734450"/>
            <a:ext cx="4983000" cy="30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b="1" lang="en" sz="1400">
                <a:latin typeface="Nunito"/>
                <a:ea typeface="Nunito"/>
                <a:cs typeface="Nunito"/>
                <a:sym typeface="Nunito"/>
              </a:rPr>
              <a:t>TF-IDF Vectorizer: </a:t>
            </a:r>
            <a:endParaRPr b="1" sz="1400"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○"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Very Similar to the Count Vectorizer except that it uses the TF-IDF scores instead of the raw counts. 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○"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Count Vectorizer gives equal importance to all words while TF-IDF penalizes terms which occur very frequently or very rarely.  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b="1" lang="en" sz="1400">
                <a:latin typeface="Nunito"/>
                <a:ea typeface="Nunito"/>
                <a:cs typeface="Nunito"/>
                <a:sym typeface="Nunito"/>
              </a:rPr>
              <a:t>Word2Vec: </a:t>
            </a:r>
            <a:endParaRPr b="1" sz="1400"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○"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An embedding technique which uses a neural network to generate dense word vectors. 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○"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Two types of models - SkipGram and Continuous Bag of Words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○"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Makes use of a sliding window to learn the context words closest to a word. 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75" name="Google Shape;27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2150" y="1734450"/>
            <a:ext cx="2970599" cy="83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2150" y="2724150"/>
            <a:ext cx="3037050" cy="1909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</a:rPr>
              <a:t>Machine Learning Approach</a:t>
            </a:r>
            <a:endParaRPr>
              <a:solidFill>
                <a:srgbClr val="741B47"/>
              </a:solidFill>
            </a:endParaRPr>
          </a:p>
        </p:txBody>
      </p:sp>
      <p:sp>
        <p:nvSpPr>
          <p:cNvPr id="282" name="Google Shape;282;p3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After we are done with the preprocessing and the vectorization, t</a:t>
            </a:r>
            <a:r>
              <a:rPr lang="en" sz="1400">
                <a:latin typeface="Nunito"/>
                <a:ea typeface="Nunito"/>
                <a:cs typeface="Nunito"/>
                <a:sym typeface="Nunito"/>
              </a:rPr>
              <a:t>he next step would be to apply the </a:t>
            </a:r>
            <a:r>
              <a:rPr lang="en" sz="1400">
                <a:latin typeface="Nunito"/>
                <a:ea typeface="Nunito"/>
                <a:cs typeface="Nunito"/>
                <a:sym typeface="Nunito"/>
              </a:rPr>
              <a:t>machine learning techniques to predict the sentiment of the tweets. 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We make use of the following models to predict the data: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Naive Bayes (From Scratch) 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Logistic Regression (From Scratch) 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Support Vector Machine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Random Forest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CatBoost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MLP Classifier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83" name="Google Shape;28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9000" y="2838449"/>
            <a:ext cx="2955851" cy="18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</a:rPr>
              <a:t>Multinomial Naive Bayes</a:t>
            </a:r>
            <a:endParaRPr>
              <a:solidFill>
                <a:srgbClr val="741B47"/>
              </a:solidFill>
            </a:endParaRPr>
          </a:p>
        </p:txBody>
      </p:sp>
      <p:sp>
        <p:nvSpPr>
          <p:cNvPr id="289" name="Google Shape;289;p38"/>
          <p:cNvSpPr txBox="1"/>
          <p:nvPr>
            <p:ph idx="1" type="body"/>
          </p:nvPr>
        </p:nvSpPr>
        <p:spPr>
          <a:xfrm>
            <a:off x="522150" y="1572225"/>
            <a:ext cx="4602600" cy="32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ct val="100000"/>
              <a:buFont typeface="Nunito"/>
              <a:buChar char="●"/>
            </a:pPr>
            <a:r>
              <a:rPr lang="en" sz="6000">
                <a:latin typeface="Nunito"/>
                <a:ea typeface="Nunito"/>
                <a:cs typeface="Nunito"/>
                <a:sym typeface="Nunito"/>
              </a:rPr>
              <a:t>Simple classification technique that works on the principle of Bayes Theorem. </a:t>
            </a:r>
            <a:endParaRPr sz="6000"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ct val="100000"/>
              <a:buFont typeface="Nunito"/>
              <a:buChar char="●"/>
            </a:pPr>
            <a:r>
              <a:rPr lang="en" sz="6000">
                <a:latin typeface="Nunito"/>
                <a:ea typeface="Nunito"/>
                <a:cs typeface="Nunito"/>
                <a:sym typeface="Nunito"/>
              </a:rPr>
              <a:t>The </a:t>
            </a:r>
            <a:r>
              <a:rPr lang="en" sz="6000">
                <a:latin typeface="Nunito"/>
                <a:ea typeface="Nunito"/>
                <a:cs typeface="Nunito"/>
                <a:sym typeface="Nunito"/>
              </a:rPr>
              <a:t>theorem makes the “Naive” assumption that the probability of observing a word is an independent event. </a:t>
            </a:r>
            <a:endParaRPr sz="6000"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ct val="100000"/>
              <a:buFont typeface="Nunito"/>
              <a:buChar char="●"/>
            </a:pPr>
            <a:r>
              <a:rPr lang="en" sz="6000">
                <a:latin typeface="Nunito"/>
                <a:ea typeface="Nunito"/>
                <a:cs typeface="Nunito"/>
                <a:sym typeface="Nunito"/>
              </a:rPr>
              <a:t>We can use this formula to predict the probability of a tweet being positive, negative or neutral. </a:t>
            </a:r>
            <a:endParaRPr sz="6000"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ct val="100000"/>
              <a:buFont typeface="Nunito"/>
              <a:buChar char="●"/>
            </a:pPr>
            <a:r>
              <a:rPr lang="en" sz="6000">
                <a:latin typeface="Nunito"/>
                <a:ea typeface="Nunito"/>
                <a:cs typeface="Nunito"/>
                <a:sym typeface="Nunito"/>
              </a:rPr>
              <a:t>Naive Bayes is simple, fast model and gives out good results. </a:t>
            </a:r>
            <a:endParaRPr sz="6000"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ct val="100000"/>
              <a:buFont typeface="Nunito"/>
              <a:buChar char="●"/>
            </a:pPr>
            <a:r>
              <a:rPr lang="en" sz="6000">
                <a:latin typeface="Nunito"/>
                <a:ea typeface="Nunito"/>
                <a:cs typeface="Nunito"/>
                <a:sym typeface="Nunito"/>
              </a:rPr>
              <a:t>The only downfall is that it cannot learn the relationship between words and treats it as Bag of Words model. </a:t>
            </a:r>
            <a:endParaRPr sz="6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375" y="1686899"/>
            <a:ext cx="3620349" cy="24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</a:rPr>
              <a:t>Multinomial </a:t>
            </a:r>
            <a:r>
              <a:rPr lang="en">
                <a:solidFill>
                  <a:srgbClr val="741B47"/>
                </a:solidFill>
              </a:rPr>
              <a:t>Logistic Regression</a:t>
            </a:r>
            <a:endParaRPr>
              <a:solidFill>
                <a:srgbClr val="741B47"/>
              </a:solidFill>
            </a:endParaRPr>
          </a:p>
        </p:txBody>
      </p:sp>
      <p:sp>
        <p:nvSpPr>
          <p:cNvPr id="296" name="Google Shape;296;p39"/>
          <p:cNvSpPr txBox="1"/>
          <p:nvPr>
            <p:ph idx="1" type="body"/>
          </p:nvPr>
        </p:nvSpPr>
        <p:spPr>
          <a:xfrm>
            <a:off x="637875" y="1856850"/>
            <a:ext cx="4651800" cy="28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23056" lvl="0" marL="457200" rtl="0" algn="just">
              <a:spcBef>
                <a:spcPts val="0"/>
              </a:spcBef>
              <a:spcAft>
                <a:spcPts val="0"/>
              </a:spcAft>
              <a:buSzPct val="100000"/>
              <a:buFont typeface="Nunito"/>
              <a:buChar char="●"/>
            </a:pPr>
            <a:r>
              <a:rPr lang="en" sz="1608">
                <a:latin typeface="Nunito"/>
                <a:ea typeface="Nunito"/>
                <a:cs typeface="Nunito"/>
                <a:sym typeface="Nunito"/>
              </a:rPr>
              <a:t>Logistic Regression is a process of modelling the </a:t>
            </a:r>
            <a:r>
              <a:rPr lang="en" sz="1608">
                <a:latin typeface="Nunito"/>
                <a:ea typeface="Nunito"/>
                <a:cs typeface="Nunito"/>
                <a:sym typeface="Nunito"/>
              </a:rPr>
              <a:t>probability</a:t>
            </a:r>
            <a:r>
              <a:rPr lang="en" sz="1608">
                <a:latin typeface="Nunito"/>
                <a:ea typeface="Nunito"/>
                <a:cs typeface="Nunito"/>
                <a:sym typeface="Nunito"/>
              </a:rPr>
              <a:t> of a discrete outcome given an input variable. </a:t>
            </a:r>
            <a:endParaRPr sz="1608">
              <a:latin typeface="Nunito"/>
              <a:ea typeface="Nunito"/>
              <a:cs typeface="Nunito"/>
              <a:sym typeface="Nunito"/>
            </a:endParaRPr>
          </a:p>
          <a:p>
            <a:pPr indent="-323056" lvl="0" marL="457200" rtl="0" algn="just">
              <a:spcBef>
                <a:spcPts val="0"/>
              </a:spcBef>
              <a:spcAft>
                <a:spcPts val="0"/>
              </a:spcAft>
              <a:buSzPct val="100000"/>
              <a:buFont typeface="Nunito"/>
              <a:buChar char="●"/>
            </a:pPr>
            <a:r>
              <a:rPr lang="en" sz="1608">
                <a:latin typeface="Nunito"/>
                <a:ea typeface="Nunito"/>
                <a:cs typeface="Nunito"/>
                <a:sym typeface="Nunito"/>
              </a:rPr>
              <a:t>The Softmax function is used to calculate the probabilities of all the classes and then return the class with the highest probability. </a:t>
            </a:r>
            <a:endParaRPr sz="1608">
              <a:latin typeface="Nunito"/>
              <a:ea typeface="Nunito"/>
              <a:cs typeface="Nunito"/>
              <a:sym typeface="Nunito"/>
            </a:endParaRPr>
          </a:p>
          <a:p>
            <a:pPr indent="-323056" lvl="0" marL="457200" rtl="0" algn="just">
              <a:spcBef>
                <a:spcPts val="0"/>
              </a:spcBef>
              <a:spcAft>
                <a:spcPts val="0"/>
              </a:spcAft>
              <a:buSzPct val="100000"/>
              <a:buFont typeface="Nunito"/>
              <a:buChar char="●"/>
            </a:pPr>
            <a:r>
              <a:rPr lang="en" sz="1608">
                <a:latin typeface="Nunito"/>
                <a:ea typeface="Nunito"/>
                <a:cs typeface="Nunito"/>
                <a:sym typeface="Nunito"/>
              </a:rPr>
              <a:t>Log Loss is used the loss function used. We try to minimize it with the help of gradient descent. </a:t>
            </a:r>
            <a:endParaRPr sz="1608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2425" y="1652919"/>
            <a:ext cx="3048000" cy="1300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2425" y="3209500"/>
            <a:ext cx="3048000" cy="87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0"/>
          <p:cNvSpPr txBox="1"/>
          <p:nvPr>
            <p:ph type="title"/>
          </p:nvPr>
        </p:nvSpPr>
        <p:spPr>
          <a:xfrm>
            <a:off x="546475" y="738175"/>
            <a:ext cx="45600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Deep Learning</a:t>
            </a:r>
            <a:r>
              <a:rPr lang="en">
                <a:solidFill>
                  <a:srgbClr val="980000"/>
                </a:solidFill>
              </a:rPr>
              <a:t> Approach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304" name="Google Shape;304;p40"/>
          <p:cNvSpPr txBox="1"/>
          <p:nvPr>
            <p:ph idx="1" type="body"/>
          </p:nvPr>
        </p:nvSpPr>
        <p:spPr>
          <a:xfrm>
            <a:off x="445300" y="1665425"/>
            <a:ext cx="4560000" cy="32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8015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8"/>
              <a:buFont typeface="Nunito"/>
              <a:buChar char="●"/>
            </a:pPr>
            <a:r>
              <a:rPr lang="en" sz="1408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Neural network model interpret sensory data through a kind of machine perception, labeling or clustering raw input. </a:t>
            </a:r>
            <a:endParaRPr sz="1408">
              <a:solidFill>
                <a:srgbClr val="000000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18015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8"/>
              <a:buFont typeface="Arial"/>
              <a:buChar char="●"/>
            </a:pPr>
            <a:r>
              <a:rPr lang="en" sz="1408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Deep-learning networks perform automatic feature extraction without human intervention. </a:t>
            </a:r>
            <a:endParaRPr sz="1408">
              <a:solidFill>
                <a:srgbClr val="000000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18015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8"/>
              <a:buFont typeface="Nunito"/>
              <a:buChar char="●"/>
            </a:pPr>
            <a:r>
              <a:rPr lang="en" sz="1408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Recurrent neural networks (RNN) feature a context memory layer to incorporate previous state and current inputs, and eventually the output layer for decision making.</a:t>
            </a:r>
            <a:endParaRPr sz="1408">
              <a:solidFill>
                <a:srgbClr val="000000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24365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8"/>
              <a:buFont typeface="Nunito"/>
              <a:buChar char="●"/>
            </a:pPr>
            <a:r>
              <a:rPr lang="en" sz="1408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Bidirectional LSTM models process information in two directions which allow both backward and forward information.</a:t>
            </a: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305" name="Google Shape;30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6350" y="340989"/>
            <a:ext cx="3791174" cy="174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9175" y="1832650"/>
            <a:ext cx="2811900" cy="1391933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0"/>
          <p:cNvSpPr txBox="1"/>
          <p:nvPr/>
        </p:nvSpPr>
        <p:spPr>
          <a:xfrm>
            <a:off x="5959175" y="3310025"/>
            <a:ext cx="28119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Layers - 7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Activation functions - softmax, relu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Loss - crossentropy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Optimizer - adam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Metrics - accuracy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Dropout - 0.2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Epochs - 3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</a:rPr>
              <a:t>Neural Network Model Architecture</a:t>
            </a:r>
            <a:endParaRPr>
              <a:solidFill>
                <a:srgbClr val="741B47"/>
              </a:solidFill>
            </a:endParaRPr>
          </a:p>
        </p:txBody>
      </p:sp>
      <p:pic>
        <p:nvPicPr>
          <p:cNvPr id="313" name="Google Shape;31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375" y="1695475"/>
            <a:ext cx="7046651" cy="303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2"/>
          <p:cNvSpPr txBox="1"/>
          <p:nvPr>
            <p:ph type="title"/>
          </p:nvPr>
        </p:nvSpPr>
        <p:spPr>
          <a:xfrm>
            <a:off x="740200" y="6162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</a:rPr>
              <a:t>Working</a:t>
            </a:r>
            <a:r>
              <a:rPr lang="en">
                <a:solidFill>
                  <a:srgbClr val="741B47"/>
                </a:solidFill>
              </a:rPr>
              <a:t> of Neural Network Model</a:t>
            </a:r>
            <a:endParaRPr>
              <a:solidFill>
                <a:srgbClr val="741B47"/>
              </a:solidFill>
            </a:endParaRPr>
          </a:p>
        </p:txBody>
      </p:sp>
      <p:pic>
        <p:nvPicPr>
          <p:cNvPr id="319" name="Google Shape;31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725" y="1195650"/>
            <a:ext cx="6602476" cy="372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4100" y="348213"/>
            <a:ext cx="2517875" cy="401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0250" y="348225"/>
            <a:ext cx="2621025" cy="39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3"/>
          <p:cNvSpPr txBox="1"/>
          <p:nvPr/>
        </p:nvSpPr>
        <p:spPr>
          <a:xfrm>
            <a:off x="1455025" y="4483300"/>
            <a:ext cx="2729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Fig. 1 Approach 1 Model Summary using Bidirectional LSTM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43"/>
          <p:cNvSpPr txBox="1"/>
          <p:nvPr/>
        </p:nvSpPr>
        <p:spPr>
          <a:xfrm>
            <a:off x="5242163" y="4424175"/>
            <a:ext cx="206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Fig. 2 Approach 2 Model Summary  using LSTM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</a:rPr>
              <a:t>Outline</a:t>
            </a:r>
            <a:endParaRPr>
              <a:solidFill>
                <a:srgbClr val="741B47"/>
              </a:solidFill>
            </a:endParaRPr>
          </a:p>
        </p:txBody>
      </p:sp>
      <p:pic>
        <p:nvPicPr>
          <p:cNvPr id="180" name="Google Shape;180;p26"/>
          <p:cNvPicPr preferRelativeResize="0"/>
          <p:nvPr/>
        </p:nvPicPr>
        <p:blipFill rotWithShape="1">
          <a:blip r:embed="rId3">
            <a:alphaModFix/>
          </a:blip>
          <a:srcRect b="14650" l="23001" r="15216" t="22927"/>
          <a:stretch/>
        </p:blipFill>
        <p:spPr>
          <a:xfrm>
            <a:off x="942150" y="1749188"/>
            <a:ext cx="354176" cy="35782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6"/>
          <p:cNvSpPr txBox="1"/>
          <p:nvPr/>
        </p:nvSpPr>
        <p:spPr>
          <a:xfrm>
            <a:off x="1364125" y="1689600"/>
            <a:ext cx="2929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Nunito SemiBold"/>
                <a:ea typeface="Nunito SemiBold"/>
                <a:cs typeface="Nunito SemiBold"/>
                <a:sym typeface="Nunito SemiBold"/>
              </a:rPr>
              <a:t>Introduction</a:t>
            </a:r>
            <a:endParaRPr sz="17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pic>
        <p:nvPicPr>
          <p:cNvPr id="182" name="Google Shape;182;p26"/>
          <p:cNvPicPr preferRelativeResize="0"/>
          <p:nvPr/>
        </p:nvPicPr>
        <p:blipFill rotWithShape="1">
          <a:blip r:embed="rId3">
            <a:alphaModFix/>
          </a:blip>
          <a:srcRect b="14650" l="23001" r="15216" t="22927"/>
          <a:stretch/>
        </p:blipFill>
        <p:spPr>
          <a:xfrm>
            <a:off x="942150" y="2392838"/>
            <a:ext cx="354176" cy="35782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6"/>
          <p:cNvSpPr txBox="1"/>
          <p:nvPr/>
        </p:nvSpPr>
        <p:spPr>
          <a:xfrm>
            <a:off x="1364125" y="2282188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Nunito SemiBold"/>
                <a:ea typeface="Nunito SemiBold"/>
                <a:cs typeface="Nunito SemiBold"/>
                <a:sym typeface="Nunito SemiBold"/>
              </a:rPr>
              <a:t>Data Exploration &amp; Analysis</a:t>
            </a:r>
            <a:endParaRPr sz="17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pic>
        <p:nvPicPr>
          <p:cNvPr id="184" name="Google Shape;184;p26"/>
          <p:cNvPicPr preferRelativeResize="0"/>
          <p:nvPr/>
        </p:nvPicPr>
        <p:blipFill rotWithShape="1">
          <a:blip r:embed="rId3">
            <a:alphaModFix/>
          </a:blip>
          <a:srcRect b="14650" l="23001" r="15216" t="22927"/>
          <a:stretch/>
        </p:blipFill>
        <p:spPr>
          <a:xfrm>
            <a:off x="942150" y="2940700"/>
            <a:ext cx="354176" cy="35782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6"/>
          <p:cNvSpPr txBox="1"/>
          <p:nvPr/>
        </p:nvSpPr>
        <p:spPr>
          <a:xfrm>
            <a:off x="1328875" y="287480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Nunito SemiBold"/>
                <a:ea typeface="Nunito SemiBold"/>
                <a:cs typeface="Nunito SemiBold"/>
                <a:sym typeface="Nunito SemiBold"/>
              </a:rPr>
              <a:t>Data Preprocessing</a:t>
            </a:r>
            <a:endParaRPr sz="17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pic>
        <p:nvPicPr>
          <p:cNvPr id="186" name="Google Shape;186;p26"/>
          <p:cNvPicPr preferRelativeResize="0"/>
          <p:nvPr/>
        </p:nvPicPr>
        <p:blipFill rotWithShape="1">
          <a:blip r:embed="rId3">
            <a:alphaModFix/>
          </a:blip>
          <a:srcRect b="14650" l="23001" r="15216" t="22927"/>
          <a:stretch/>
        </p:blipFill>
        <p:spPr>
          <a:xfrm>
            <a:off x="942150" y="3526988"/>
            <a:ext cx="354176" cy="35782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6"/>
          <p:cNvSpPr txBox="1"/>
          <p:nvPr/>
        </p:nvSpPr>
        <p:spPr>
          <a:xfrm>
            <a:off x="1328875" y="346740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Nunito SemiBold"/>
                <a:ea typeface="Nunito SemiBold"/>
                <a:cs typeface="Nunito SemiBold"/>
                <a:sym typeface="Nunito SemiBold"/>
              </a:rPr>
              <a:t>Modeling Methodology</a:t>
            </a:r>
            <a:endParaRPr sz="17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pic>
        <p:nvPicPr>
          <p:cNvPr id="188" name="Google Shape;188;p26"/>
          <p:cNvPicPr preferRelativeResize="0"/>
          <p:nvPr/>
        </p:nvPicPr>
        <p:blipFill rotWithShape="1">
          <a:blip r:embed="rId3">
            <a:alphaModFix/>
          </a:blip>
          <a:srcRect b="14650" l="23001" r="15216" t="22927"/>
          <a:stretch/>
        </p:blipFill>
        <p:spPr>
          <a:xfrm>
            <a:off x="5119900" y="1749188"/>
            <a:ext cx="354176" cy="35782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/>
        </p:nvSpPr>
        <p:spPr>
          <a:xfrm>
            <a:off x="5573700" y="1689588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Nunito SemiBold"/>
                <a:ea typeface="Nunito SemiBold"/>
                <a:cs typeface="Nunito SemiBold"/>
                <a:sym typeface="Nunito SemiBold"/>
              </a:rPr>
              <a:t>Data Visualization</a:t>
            </a:r>
            <a:endParaRPr sz="17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pic>
        <p:nvPicPr>
          <p:cNvPr id="190" name="Google Shape;190;p26"/>
          <p:cNvPicPr preferRelativeResize="0"/>
          <p:nvPr/>
        </p:nvPicPr>
        <p:blipFill rotWithShape="1">
          <a:blip r:embed="rId3">
            <a:alphaModFix/>
          </a:blip>
          <a:srcRect b="14650" l="23001" r="15216" t="22927"/>
          <a:stretch/>
        </p:blipFill>
        <p:spPr>
          <a:xfrm>
            <a:off x="5119900" y="2392838"/>
            <a:ext cx="354176" cy="35782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 txBox="1"/>
          <p:nvPr/>
        </p:nvSpPr>
        <p:spPr>
          <a:xfrm>
            <a:off x="5573700" y="2274538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Nunito SemiBold"/>
                <a:ea typeface="Nunito SemiBold"/>
                <a:cs typeface="Nunito SemiBold"/>
                <a:sym typeface="Nunito SemiBold"/>
              </a:rPr>
              <a:t>Results</a:t>
            </a:r>
            <a:endParaRPr sz="17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pic>
        <p:nvPicPr>
          <p:cNvPr id="192" name="Google Shape;192;p26"/>
          <p:cNvPicPr preferRelativeResize="0"/>
          <p:nvPr/>
        </p:nvPicPr>
        <p:blipFill rotWithShape="1">
          <a:blip r:embed="rId3">
            <a:alphaModFix/>
          </a:blip>
          <a:srcRect b="14650" l="23001" r="15216" t="22927"/>
          <a:stretch/>
        </p:blipFill>
        <p:spPr>
          <a:xfrm>
            <a:off x="5119900" y="2993975"/>
            <a:ext cx="354176" cy="35782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6"/>
          <p:cNvSpPr txBox="1"/>
          <p:nvPr/>
        </p:nvSpPr>
        <p:spPr>
          <a:xfrm>
            <a:off x="5573700" y="2859488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Nunito SemiBold"/>
                <a:ea typeface="Nunito SemiBold"/>
                <a:cs typeface="Nunito SemiBold"/>
                <a:sym typeface="Nunito SemiBold"/>
              </a:rPr>
              <a:t>Future Work</a:t>
            </a:r>
            <a:endParaRPr sz="17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pic>
        <p:nvPicPr>
          <p:cNvPr id="194" name="Google Shape;194;p26"/>
          <p:cNvPicPr preferRelativeResize="0"/>
          <p:nvPr/>
        </p:nvPicPr>
        <p:blipFill rotWithShape="1">
          <a:blip r:embed="rId3">
            <a:alphaModFix/>
          </a:blip>
          <a:srcRect b="14650" l="23001" r="15216" t="22927"/>
          <a:stretch/>
        </p:blipFill>
        <p:spPr>
          <a:xfrm>
            <a:off x="5119900" y="3526988"/>
            <a:ext cx="354176" cy="35782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6"/>
          <p:cNvSpPr txBox="1"/>
          <p:nvPr/>
        </p:nvSpPr>
        <p:spPr>
          <a:xfrm>
            <a:off x="5573700" y="3444438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Nunito SemiBold"/>
                <a:ea typeface="Nunito SemiBold"/>
                <a:cs typeface="Nunito SemiBold"/>
                <a:sym typeface="Nunito SemiBold"/>
              </a:rPr>
              <a:t>Conclusion</a:t>
            </a:r>
            <a:endParaRPr sz="17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4"/>
          <p:cNvSpPr txBox="1"/>
          <p:nvPr>
            <p:ph type="title"/>
          </p:nvPr>
        </p:nvSpPr>
        <p:spPr>
          <a:xfrm>
            <a:off x="819150" y="345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</a:rPr>
              <a:t>Bidirectional Encoder Representations from Transformers (BERT)</a:t>
            </a:r>
            <a:endParaRPr>
              <a:solidFill>
                <a:srgbClr val="741B47"/>
              </a:solidFill>
            </a:endParaRPr>
          </a:p>
        </p:txBody>
      </p:sp>
      <p:sp>
        <p:nvSpPr>
          <p:cNvPr id="333" name="Google Shape;333;p44"/>
          <p:cNvSpPr txBox="1"/>
          <p:nvPr>
            <p:ph idx="1" type="body"/>
          </p:nvPr>
        </p:nvSpPr>
        <p:spPr>
          <a:xfrm>
            <a:off x="591200" y="1548950"/>
            <a:ext cx="5190900" cy="3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●"/>
            </a:pPr>
            <a:r>
              <a:rPr lang="en" sz="1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Three main benefits of BERT:</a:t>
            </a:r>
            <a:endParaRPr sz="14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○"/>
            </a:pPr>
            <a:r>
              <a:rPr lang="en" sz="1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BERT is pre-trained on large amounts of data. </a:t>
            </a:r>
            <a:endParaRPr sz="14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○"/>
            </a:pPr>
            <a:r>
              <a:rPr lang="en" sz="1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BERT is open source. We were able to import a BERT model from a built-in Python library.</a:t>
            </a:r>
            <a:endParaRPr sz="14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●"/>
            </a:pPr>
            <a:r>
              <a:rPr lang="en" sz="1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The original BERT has two pre trained models: </a:t>
            </a:r>
            <a:br>
              <a:rPr lang="en" sz="1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" sz="1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1) BERT-base features </a:t>
            </a:r>
            <a:r>
              <a:rPr b="1" lang="en" sz="1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12</a:t>
            </a:r>
            <a:r>
              <a:rPr lang="en" sz="1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encoders with </a:t>
            </a:r>
            <a:r>
              <a:rPr b="1" lang="en" sz="1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12</a:t>
            </a:r>
            <a:r>
              <a:rPr lang="en" sz="1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bidirectional self-attention heads.</a:t>
            </a:r>
            <a:br>
              <a:rPr lang="en" sz="1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" sz="1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2) BERT-large features </a:t>
            </a:r>
            <a:r>
              <a:rPr b="1" lang="en" sz="1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24</a:t>
            </a:r>
            <a:r>
              <a:rPr lang="en" sz="1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encoders with </a:t>
            </a:r>
            <a:r>
              <a:rPr b="1" lang="en" sz="1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16</a:t>
            </a:r>
            <a:r>
              <a:rPr lang="en" sz="1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bidirectional self-attention heads. </a:t>
            </a:r>
            <a:endParaRPr sz="14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●"/>
            </a:pPr>
            <a:r>
              <a:rPr lang="en" sz="1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BERT takes into account the context for each occurrence of a given word which makes BERT one of the best language models. </a:t>
            </a:r>
            <a:endParaRPr sz="1400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4" name="Google Shape;3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6651" y="1694076"/>
            <a:ext cx="2798550" cy="236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5"/>
          <p:cNvSpPr txBox="1"/>
          <p:nvPr>
            <p:ph type="title"/>
          </p:nvPr>
        </p:nvSpPr>
        <p:spPr>
          <a:xfrm>
            <a:off x="660525" y="582900"/>
            <a:ext cx="7505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</a:rPr>
              <a:t>BERT Working</a:t>
            </a:r>
            <a:endParaRPr>
              <a:solidFill>
                <a:srgbClr val="741B47"/>
              </a:solidFill>
            </a:endParaRPr>
          </a:p>
        </p:txBody>
      </p:sp>
      <p:sp>
        <p:nvSpPr>
          <p:cNvPr id="340" name="Google Shape;340;p45"/>
          <p:cNvSpPr txBox="1"/>
          <p:nvPr>
            <p:ph idx="1" type="body"/>
          </p:nvPr>
        </p:nvSpPr>
        <p:spPr>
          <a:xfrm>
            <a:off x="872375" y="2373025"/>
            <a:ext cx="7505700" cy="23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9292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BERT </a:t>
            </a:r>
            <a:r>
              <a:rPr lang="en" sz="1400">
                <a:solidFill>
                  <a:srgbClr val="29292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works in two steps:</a:t>
            </a:r>
            <a:br>
              <a:rPr lang="en" sz="1400">
                <a:solidFill>
                  <a:srgbClr val="29292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</a:br>
            <a:br>
              <a:rPr lang="en" sz="1400">
                <a:solidFill>
                  <a:srgbClr val="29292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</a:br>
            <a:r>
              <a:rPr lang="en" sz="1400">
                <a:solidFill>
                  <a:srgbClr val="29292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1. </a:t>
            </a:r>
            <a:r>
              <a:rPr b="1" lang="en" sz="1400">
                <a:solidFill>
                  <a:srgbClr val="29292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Pre-training</a:t>
            </a:r>
            <a:r>
              <a:rPr lang="en" sz="1400">
                <a:solidFill>
                  <a:srgbClr val="29292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: In the pre-training phase, it uses a large amount of unlabeled textual data to learn a language representation in an unsupervised fashion. </a:t>
            </a:r>
            <a:endParaRPr sz="1400">
              <a:solidFill>
                <a:srgbClr val="FF0000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just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29292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2. </a:t>
            </a:r>
            <a:r>
              <a:rPr b="1" lang="en" sz="1400">
                <a:solidFill>
                  <a:srgbClr val="29292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Fine-tuning</a:t>
            </a:r>
            <a:r>
              <a:rPr lang="en" sz="1400">
                <a:solidFill>
                  <a:srgbClr val="29292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: In Fine-tuning phase, we used learned weights from pre-trained models in a supervised fashion using a small number of labeled textual datasets.</a:t>
            </a:r>
            <a:endParaRPr sz="1400">
              <a:solidFill>
                <a:srgbClr val="29292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41" name="Google Shape;34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4375" y="293654"/>
            <a:ext cx="5537650" cy="207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6"/>
          <p:cNvSpPr txBox="1"/>
          <p:nvPr>
            <p:ph type="title"/>
          </p:nvPr>
        </p:nvSpPr>
        <p:spPr>
          <a:xfrm>
            <a:off x="653600" y="6814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</a:rPr>
              <a:t>BERT Model Architecture</a:t>
            </a:r>
            <a:endParaRPr>
              <a:solidFill>
                <a:srgbClr val="741B47"/>
              </a:solidFill>
            </a:endParaRPr>
          </a:p>
        </p:txBody>
      </p:sp>
      <p:sp>
        <p:nvSpPr>
          <p:cNvPr id="347" name="Google Shape;347;p46"/>
          <p:cNvSpPr txBox="1"/>
          <p:nvPr>
            <p:ph idx="1" type="body"/>
          </p:nvPr>
        </p:nvSpPr>
        <p:spPr>
          <a:xfrm>
            <a:off x="653600" y="1636000"/>
            <a:ext cx="5388600" cy="28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BERT comes in two sizes, </a:t>
            </a:r>
            <a:r>
              <a:rPr b="1" lang="en" sz="1500">
                <a:latin typeface="Nunito"/>
                <a:ea typeface="Nunito"/>
                <a:cs typeface="Nunito"/>
                <a:sym typeface="Nunito"/>
              </a:rPr>
              <a:t>BERT BASE</a:t>
            </a:r>
            <a:r>
              <a:rPr lang="en" sz="1500">
                <a:latin typeface="Nunito"/>
                <a:ea typeface="Nunito"/>
                <a:cs typeface="Nunito"/>
                <a:sym typeface="Nunito"/>
              </a:rPr>
              <a:t> and </a:t>
            </a:r>
            <a:r>
              <a:rPr b="1" lang="en" sz="1500">
                <a:latin typeface="Nunito"/>
                <a:ea typeface="Nunito"/>
                <a:cs typeface="Nunito"/>
                <a:sym typeface="Nunito"/>
              </a:rPr>
              <a:t>BERT LARGE</a:t>
            </a:r>
            <a:r>
              <a:rPr lang="en" sz="1500">
                <a:latin typeface="Nunito"/>
                <a:ea typeface="Nunito"/>
                <a:cs typeface="Nunito"/>
                <a:sym typeface="Nunito"/>
              </a:rPr>
              <a:t>.</a:t>
            </a:r>
            <a:br>
              <a:rPr lang="en" sz="1500">
                <a:latin typeface="Nunito"/>
                <a:ea typeface="Nunito"/>
                <a:cs typeface="Nunito"/>
                <a:sym typeface="Nunito"/>
              </a:rPr>
            </a:br>
            <a:br>
              <a:rPr lang="en" sz="1500">
                <a:latin typeface="Nunito"/>
                <a:ea typeface="Nunito"/>
                <a:cs typeface="Nunito"/>
                <a:sym typeface="Nunito"/>
              </a:rPr>
            </a:br>
            <a:r>
              <a:rPr lang="en" sz="1500">
                <a:latin typeface="Nunito"/>
                <a:ea typeface="Nunito"/>
                <a:cs typeface="Nunito"/>
                <a:sym typeface="Nunito"/>
              </a:rPr>
              <a:t>For our classification, we would be using </a:t>
            </a:r>
            <a:r>
              <a:rPr b="1" lang="en" sz="1500">
                <a:latin typeface="Nunito"/>
                <a:ea typeface="Nunito"/>
                <a:cs typeface="Nunito"/>
                <a:sym typeface="Nunito"/>
              </a:rPr>
              <a:t>BERT BASE</a:t>
            </a:r>
            <a:r>
              <a:rPr lang="en" sz="1500">
                <a:latin typeface="Nunito"/>
                <a:ea typeface="Nunito"/>
                <a:cs typeface="Nunito"/>
                <a:sym typeface="Nunito"/>
              </a:rPr>
              <a:t> model.</a:t>
            </a:r>
            <a:br>
              <a:rPr lang="en" sz="1500">
                <a:latin typeface="Nunito"/>
                <a:ea typeface="Nunito"/>
                <a:cs typeface="Nunito"/>
                <a:sym typeface="Nunito"/>
              </a:rPr>
            </a:br>
            <a:r>
              <a:rPr lang="en" sz="1500">
                <a:latin typeface="Nunito"/>
                <a:ea typeface="Nunito"/>
                <a:cs typeface="Nunito"/>
                <a:sym typeface="Nunito"/>
              </a:rPr>
              <a:t>Parameters of chosen BERT model are:</a:t>
            </a:r>
            <a:br>
              <a:rPr lang="en" sz="1500">
                <a:latin typeface="Nunito"/>
                <a:ea typeface="Nunito"/>
                <a:cs typeface="Nunito"/>
                <a:sym typeface="Nunito"/>
              </a:rPr>
            </a:br>
            <a:r>
              <a:rPr lang="en" sz="1500">
                <a:latin typeface="Nunito"/>
                <a:ea typeface="Nunito"/>
                <a:cs typeface="Nunito"/>
                <a:sym typeface="Nunito"/>
              </a:rPr>
              <a:t>1. Encoder Layers : 		</a:t>
            </a:r>
            <a:r>
              <a:rPr i="1" lang="en" sz="1500">
                <a:latin typeface="Nunito"/>
                <a:ea typeface="Nunito"/>
                <a:cs typeface="Nunito"/>
                <a:sym typeface="Nunito"/>
              </a:rPr>
              <a:t>12</a:t>
            </a:r>
            <a:br>
              <a:rPr lang="en" sz="1500">
                <a:latin typeface="Nunito"/>
                <a:ea typeface="Nunito"/>
                <a:cs typeface="Nunito"/>
                <a:sym typeface="Nunito"/>
              </a:rPr>
            </a:br>
            <a:r>
              <a:rPr lang="en" sz="1500">
                <a:latin typeface="Nunito"/>
                <a:ea typeface="Nunito"/>
                <a:cs typeface="Nunito"/>
                <a:sym typeface="Nunito"/>
              </a:rPr>
              <a:t>2. Hidden Unit Size :		</a:t>
            </a:r>
            <a:r>
              <a:rPr i="1" lang="en" sz="1500">
                <a:latin typeface="Nunito"/>
                <a:ea typeface="Nunito"/>
                <a:cs typeface="Nunito"/>
                <a:sym typeface="Nunito"/>
              </a:rPr>
              <a:t>768</a:t>
            </a:r>
            <a:br>
              <a:rPr lang="en" sz="1500">
                <a:latin typeface="Nunito"/>
                <a:ea typeface="Nunito"/>
                <a:cs typeface="Nunito"/>
                <a:sym typeface="Nunito"/>
              </a:rPr>
            </a:br>
            <a:r>
              <a:rPr lang="en" sz="1500">
                <a:latin typeface="Nunito"/>
                <a:ea typeface="Nunito"/>
                <a:cs typeface="Nunito"/>
                <a:sym typeface="Nunito"/>
              </a:rPr>
              <a:t>3. Self-Attention Heads : 	</a:t>
            </a:r>
            <a:r>
              <a:rPr i="1" lang="en" sz="1500">
                <a:latin typeface="Nunito"/>
                <a:ea typeface="Nunito"/>
                <a:cs typeface="Nunito"/>
                <a:sym typeface="Nunito"/>
              </a:rPr>
              <a:t>12</a:t>
            </a:r>
            <a:br>
              <a:rPr lang="en" sz="1500">
                <a:latin typeface="Nunito"/>
                <a:ea typeface="Nunito"/>
                <a:cs typeface="Nunito"/>
                <a:sym typeface="Nunito"/>
              </a:rPr>
            </a:br>
            <a:r>
              <a:rPr lang="en" sz="1500">
                <a:latin typeface="Nunito"/>
                <a:ea typeface="Nunito"/>
                <a:cs typeface="Nunito"/>
                <a:sym typeface="Nunito"/>
              </a:rPr>
              <a:t>4. Total Params : 		</a:t>
            </a:r>
            <a:r>
              <a:rPr i="1" lang="en" sz="1500">
                <a:latin typeface="Nunito"/>
                <a:ea typeface="Nunito"/>
                <a:cs typeface="Nunito"/>
                <a:sym typeface="Nunito"/>
              </a:rPr>
              <a:t>110, 000, 000</a:t>
            </a:r>
            <a:endParaRPr i="1" sz="15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48" name="Google Shape;34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0731" y="1409225"/>
            <a:ext cx="2183344" cy="286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7"/>
          <p:cNvSpPr txBox="1"/>
          <p:nvPr>
            <p:ph type="title"/>
          </p:nvPr>
        </p:nvSpPr>
        <p:spPr>
          <a:xfrm>
            <a:off x="675100" y="4643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</a:rPr>
              <a:t>BERT - Classification</a:t>
            </a:r>
            <a:endParaRPr>
              <a:solidFill>
                <a:srgbClr val="741B47"/>
              </a:solidFill>
            </a:endParaRPr>
          </a:p>
        </p:txBody>
      </p:sp>
      <p:sp>
        <p:nvSpPr>
          <p:cNvPr id="354" name="Google Shape;354;p47"/>
          <p:cNvSpPr txBox="1"/>
          <p:nvPr>
            <p:ph idx="1" type="body"/>
          </p:nvPr>
        </p:nvSpPr>
        <p:spPr>
          <a:xfrm>
            <a:off x="675100" y="1111475"/>
            <a:ext cx="7873800" cy="3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The goal of classification is to utilise the learned weights of the BERT model, from the fine-tuned phase (which generates context based feature </a:t>
            </a:r>
            <a:r>
              <a:rPr lang="en" sz="1400">
                <a:latin typeface="Nunito"/>
                <a:ea typeface="Nunito"/>
                <a:cs typeface="Nunito"/>
                <a:sym typeface="Nunito"/>
              </a:rPr>
              <a:t>vectors</a:t>
            </a:r>
            <a:r>
              <a:rPr lang="en" sz="1400">
                <a:latin typeface="Nunito"/>
                <a:ea typeface="Nunito"/>
                <a:cs typeface="Nunito"/>
                <a:sym typeface="Nunito"/>
              </a:rPr>
              <a:t> for text data) in our model with minimal task-specific architecture adjustment. </a:t>
            </a:r>
            <a:br>
              <a:rPr lang="en" sz="1400">
                <a:latin typeface="Nunito"/>
                <a:ea typeface="Nunito"/>
                <a:cs typeface="Nunito"/>
                <a:sym typeface="Nunito"/>
              </a:rPr>
            </a:br>
            <a:br>
              <a:rPr lang="en" sz="1400">
                <a:latin typeface="Nunito"/>
                <a:ea typeface="Nunito"/>
                <a:cs typeface="Nunito"/>
                <a:sym typeface="Nunito"/>
              </a:rPr>
            </a:br>
            <a:r>
              <a:rPr lang="en" sz="1400">
                <a:latin typeface="Nunito"/>
                <a:ea typeface="Nunito"/>
                <a:cs typeface="Nunito"/>
                <a:sym typeface="Nunito"/>
              </a:rPr>
              <a:t>1. This allows the training to be inexpensive relative to the pre-training phase.</a:t>
            </a:r>
            <a:br>
              <a:rPr lang="en" sz="1400">
                <a:latin typeface="Nunito"/>
                <a:ea typeface="Nunito"/>
                <a:cs typeface="Nunito"/>
                <a:sym typeface="Nunito"/>
              </a:rPr>
            </a:br>
            <a:r>
              <a:rPr lang="en" sz="1400">
                <a:latin typeface="Nunito"/>
                <a:ea typeface="Nunito"/>
                <a:cs typeface="Nunito"/>
                <a:sym typeface="Nunito"/>
              </a:rPr>
              <a:t>2. Re-usability.</a:t>
            </a:r>
            <a:br>
              <a:rPr lang="en" sz="1400">
                <a:latin typeface="Nunito"/>
                <a:ea typeface="Nunito"/>
                <a:cs typeface="Nunito"/>
                <a:sym typeface="Nunito"/>
              </a:rPr>
            </a:br>
            <a:br>
              <a:rPr lang="en" sz="1400">
                <a:latin typeface="Nunito"/>
                <a:ea typeface="Nunito"/>
                <a:cs typeface="Nunito"/>
                <a:sym typeface="Nunito"/>
              </a:rPr>
            </a:br>
            <a:r>
              <a:rPr lang="en" sz="1400">
                <a:latin typeface="Nunito"/>
                <a:ea typeface="Nunito"/>
                <a:cs typeface="Nunito"/>
                <a:sym typeface="Nunito"/>
              </a:rPr>
              <a:t>For fine tuning the model, we use 1 dense layer with 3 classifier output units (Neurons).</a:t>
            </a:r>
            <a:br>
              <a:rPr lang="en" sz="1400">
                <a:latin typeface="Nunito"/>
                <a:ea typeface="Nunito"/>
                <a:cs typeface="Nunito"/>
                <a:sym typeface="Nunito"/>
              </a:rPr>
            </a:br>
            <a:br>
              <a:rPr lang="en" sz="1400">
                <a:latin typeface="Nunito"/>
                <a:ea typeface="Nunito"/>
                <a:cs typeface="Nunito"/>
                <a:sym typeface="Nunito"/>
              </a:rPr>
            </a:br>
            <a:r>
              <a:rPr lang="en" sz="1400">
                <a:latin typeface="Nunito"/>
                <a:ea typeface="Nunito"/>
                <a:cs typeface="Nunito"/>
                <a:sym typeface="Nunito"/>
              </a:rPr>
              <a:t>Optimiser			⇒  	“Adam”</a:t>
            </a:r>
            <a:br>
              <a:rPr lang="en" sz="1400">
                <a:latin typeface="Nunito"/>
                <a:ea typeface="Nunito"/>
                <a:cs typeface="Nunito"/>
                <a:sym typeface="Nunito"/>
              </a:rPr>
            </a:br>
            <a:r>
              <a:rPr lang="en" sz="1400">
                <a:latin typeface="Nunito"/>
                <a:ea typeface="Nunito"/>
                <a:cs typeface="Nunito"/>
                <a:sym typeface="Nunito"/>
              </a:rPr>
              <a:t>Loss Function		⇒  	“Categorical Cross Entropy”</a:t>
            </a:r>
            <a:br>
              <a:rPr lang="en" sz="1400">
                <a:latin typeface="Nunito"/>
                <a:ea typeface="Nunito"/>
                <a:cs typeface="Nunito"/>
                <a:sym typeface="Nunito"/>
              </a:rPr>
            </a:br>
            <a:r>
              <a:rPr lang="en" sz="1400">
                <a:latin typeface="Nunito"/>
                <a:ea typeface="Nunito"/>
                <a:cs typeface="Nunito"/>
                <a:sym typeface="Nunito"/>
              </a:rPr>
              <a:t>Accuracy Metric		⇒  	“Categorical Accuracy”</a:t>
            </a:r>
            <a:br>
              <a:rPr lang="en" sz="1400">
                <a:latin typeface="Nunito"/>
                <a:ea typeface="Nunito"/>
                <a:cs typeface="Nunito"/>
                <a:sym typeface="Nunito"/>
              </a:rPr>
            </a:br>
            <a:r>
              <a:rPr lang="en" sz="1400">
                <a:latin typeface="Nunito"/>
                <a:ea typeface="Nunito"/>
                <a:cs typeface="Nunito"/>
                <a:sym typeface="Nunito"/>
              </a:rPr>
              <a:t>Activation Function	⇒  	“SoftMax”</a:t>
            </a:r>
            <a:br>
              <a:rPr lang="en" sz="1400">
                <a:latin typeface="Nunito"/>
                <a:ea typeface="Nunito"/>
                <a:cs typeface="Nunito"/>
                <a:sym typeface="Nunito"/>
              </a:rPr>
            </a:br>
            <a:r>
              <a:rPr lang="en" sz="1400">
                <a:latin typeface="Nunito"/>
                <a:ea typeface="Nunito"/>
                <a:cs typeface="Nunito"/>
                <a:sym typeface="Nunito"/>
              </a:rPr>
              <a:t>Epochs			⇒  	“04”</a:t>
            </a:r>
            <a:br>
              <a:rPr lang="en" sz="1400">
                <a:latin typeface="Nunito"/>
                <a:ea typeface="Nunito"/>
                <a:cs typeface="Nunito"/>
                <a:sym typeface="Nunito"/>
              </a:rPr>
            </a:br>
            <a:r>
              <a:rPr lang="en" sz="1400">
                <a:latin typeface="Nunito"/>
                <a:ea typeface="Nunito"/>
                <a:cs typeface="Nunito"/>
                <a:sym typeface="Nunito"/>
              </a:rPr>
              <a:t>Batch Size			⇒  	“16”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8"/>
          <p:cNvSpPr txBox="1"/>
          <p:nvPr>
            <p:ph type="title"/>
          </p:nvPr>
        </p:nvSpPr>
        <p:spPr>
          <a:xfrm>
            <a:off x="533850" y="4812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</a:rPr>
              <a:t>Model summary</a:t>
            </a:r>
            <a:endParaRPr>
              <a:solidFill>
                <a:srgbClr val="741B47"/>
              </a:solidFill>
            </a:endParaRPr>
          </a:p>
        </p:txBody>
      </p:sp>
      <p:sp>
        <p:nvSpPr>
          <p:cNvPr id="360" name="Google Shape;360;p4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1" name="Google Shape;36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175" y="1360075"/>
            <a:ext cx="8211898" cy="32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9"/>
          <p:cNvSpPr txBox="1"/>
          <p:nvPr>
            <p:ph type="title"/>
          </p:nvPr>
        </p:nvSpPr>
        <p:spPr>
          <a:xfrm>
            <a:off x="653550" y="703725"/>
            <a:ext cx="4986600" cy="10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33">
                <a:solidFill>
                  <a:srgbClr val="741B47"/>
                </a:solidFill>
              </a:rPr>
              <a:t>Sentiment Prediction using Spacy</a:t>
            </a:r>
            <a:r>
              <a:rPr lang="en">
                <a:solidFill>
                  <a:srgbClr val="741B47"/>
                </a:solidFill>
              </a:rPr>
              <a:t> </a:t>
            </a:r>
            <a:endParaRPr>
              <a:solidFill>
                <a:srgbClr val="741B47"/>
              </a:solidFill>
            </a:endParaRPr>
          </a:p>
        </p:txBody>
      </p:sp>
      <p:sp>
        <p:nvSpPr>
          <p:cNvPr id="367" name="Google Shape;367;p49"/>
          <p:cNvSpPr txBox="1"/>
          <p:nvPr>
            <p:ph idx="1" type="body"/>
          </p:nvPr>
        </p:nvSpPr>
        <p:spPr>
          <a:xfrm>
            <a:off x="683550" y="1967075"/>
            <a:ext cx="7776900" cy="29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●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spaCy provides a 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concise API to access its methods and properties governed by trained machine (and deep) learning models.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●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We implemented pipeline approach to automate all the processes involved in model building, which in turn is created by loading the models. 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●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There are different type of models provided in the package which contains the information about language – vocabularies, trained vectors, syntaxes and entities.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●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We explored Tokenization, POS tagging, Dependency Parsing, Noun phrases and Word to Vector integration in our model.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unito"/>
              <a:buChar char="●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Next, we performed all the steps required to build the model and used our model to make predictions. For example, our model was able to classify a review as either Positive or Negative.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68" name="Google Shape;36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3236" y="249925"/>
            <a:ext cx="2822764" cy="155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</a:rPr>
              <a:t>Ablation Study</a:t>
            </a:r>
            <a:endParaRPr>
              <a:solidFill>
                <a:srgbClr val="741B47"/>
              </a:solidFill>
            </a:endParaRPr>
          </a:p>
        </p:txBody>
      </p:sp>
      <p:sp>
        <p:nvSpPr>
          <p:cNvPr id="374" name="Google Shape;374;p50"/>
          <p:cNvSpPr txBox="1"/>
          <p:nvPr>
            <p:ph idx="1" type="body"/>
          </p:nvPr>
        </p:nvSpPr>
        <p:spPr>
          <a:xfrm>
            <a:off x="405600" y="1953925"/>
            <a:ext cx="8332800" cy="29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1D173B"/>
              </a:buClr>
              <a:buSzPts val="1400"/>
              <a:buFont typeface="Nunito"/>
              <a:buChar char="●"/>
            </a:pPr>
            <a:r>
              <a:rPr lang="en" sz="1400">
                <a:solidFill>
                  <a:srgbClr val="1D173B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An ablation study is when you eliminate sections of the input systematically to see which elements of the input are significant to the output.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●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In deep neural network model, we have removed layers in a rational manner and examined how this affects the network’s performance.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●"/>
            </a:pPr>
            <a:r>
              <a:rPr b="1" lang="en" sz="1400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Importance: </a:t>
            </a:r>
            <a:endParaRPr b="1" sz="1400">
              <a:solidFill>
                <a:srgbClr val="000000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○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Understanding causality in the system is the the goal of any research. An ablation is a low-effort approach to investigate causation.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○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If we take any sophisticated deep learning experimental configuration, there is a good possibility that we may delete a few modules without affecting performance. 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○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Removing the noise from the research process by conducting ablation studies helped us achieve good 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results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.</a:t>
            </a:r>
            <a:endParaRPr sz="1400"/>
          </a:p>
        </p:txBody>
      </p:sp>
      <p:pic>
        <p:nvPicPr>
          <p:cNvPr id="375" name="Google Shape;375;p50"/>
          <p:cNvPicPr preferRelativeResize="0"/>
          <p:nvPr/>
        </p:nvPicPr>
        <p:blipFill rotWithShape="1">
          <a:blip r:embed="rId3">
            <a:alphaModFix/>
          </a:blip>
          <a:srcRect b="0" l="0" r="0" t="27782"/>
          <a:stretch/>
        </p:blipFill>
        <p:spPr>
          <a:xfrm>
            <a:off x="4338492" y="270850"/>
            <a:ext cx="4093306" cy="15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</a:rPr>
              <a:t>Evaluation</a:t>
            </a:r>
            <a:endParaRPr>
              <a:solidFill>
                <a:srgbClr val="741B47"/>
              </a:solidFill>
            </a:endParaRPr>
          </a:p>
        </p:txBody>
      </p:sp>
      <p:sp>
        <p:nvSpPr>
          <p:cNvPr id="381" name="Google Shape;381;p51"/>
          <p:cNvSpPr txBox="1"/>
          <p:nvPr>
            <p:ph idx="1" type="body"/>
          </p:nvPr>
        </p:nvSpPr>
        <p:spPr>
          <a:xfrm>
            <a:off x="604850" y="1665450"/>
            <a:ext cx="4538700" cy="29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290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Nunito"/>
              <a:buChar char="●"/>
            </a:pPr>
            <a:r>
              <a:rPr lang="en" sz="1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We primarily use the following metrics to evaluate our model’s performance</a:t>
            </a:r>
            <a:endParaRPr sz="14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○"/>
            </a:pPr>
            <a:r>
              <a:rPr lang="en" sz="1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Accuracy : Fraction of the predictions our model correctly classified</a:t>
            </a:r>
            <a:endParaRPr sz="14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○"/>
            </a:pPr>
            <a:r>
              <a:rPr lang="en" sz="1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Precision: Fraction of the relevant instances among the retrieved instances</a:t>
            </a:r>
            <a:endParaRPr sz="14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○"/>
            </a:pPr>
            <a:r>
              <a:rPr lang="en" sz="1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Recall: Fraction of the relevant instances that were retrieved</a:t>
            </a:r>
            <a:endParaRPr sz="14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○"/>
            </a:pPr>
            <a:r>
              <a:rPr lang="en" sz="1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F-1 Score: Harmonic mean of precision and recall</a:t>
            </a:r>
            <a:endParaRPr sz="14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○"/>
            </a:pPr>
            <a:r>
              <a:rPr lang="en" sz="1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Confusion </a:t>
            </a:r>
            <a:r>
              <a:rPr lang="en" sz="1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matrix</a:t>
            </a:r>
            <a:endParaRPr sz="14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82" name="Google Shape;38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4327" y="244049"/>
            <a:ext cx="2426700" cy="1364700"/>
          </a:xfrm>
          <a:prstGeom prst="flowChartMagneticTape">
            <a:avLst/>
          </a:prstGeom>
          <a:noFill/>
          <a:ln>
            <a:noFill/>
          </a:ln>
        </p:spPr>
      </p:pic>
      <p:pic>
        <p:nvPicPr>
          <p:cNvPr id="383" name="Google Shape;38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4952" y="1885750"/>
            <a:ext cx="3141274" cy="27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2"/>
          <p:cNvSpPr txBox="1"/>
          <p:nvPr>
            <p:ph type="title"/>
          </p:nvPr>
        </p:nvSpPr>
        <p:spPr>
          <a:xfrm>
            <a:off x="819150" y="7440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</a:rPr>
              <a:t>Machine Learning </a:t>
            </a:r>
            <a:r>
              <a:rPr lang="en">
                <a:solidFill>
                  <a:srgbClr val="741B47"/>
                </a:solidFill>
              </a:rPr>
              <a:t>Performance </a:t>
            </a:r>
            <a:endParaRPr>
              <a:solidFill>
                <a:srgbClr val="741B47"/>
              </a:solidFill>
            </a:endParaRPr>
          </a:p>
        </p:txBody>
      </p:sp>
      <p:graphicFrame>
        <p:nvGraphicFramePr>
          <p:cNvPr id="389" name="Google Shape;389;p52"/>
          <p:cNvGraphicFramePr/>
          <p:nvPr/>
        </p:nvGraphicFramePr>
        <p:xfrm>
          <a:off x="916813" y="1547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{F49A836D-C6B9-460A-AE40-28B68C98942E}</a:tableStyleId>
              </a:tblPr>
              <a:tblGrid>
                <a:gridCol w="1462075"/>
                <a:gridCol w="1462075"/>
                <a:gridCol w="1462075"/>
                <a:gridCol w="1462075"/>
                <a:gridCol w="14620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Model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Accuracy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Precision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Recall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F-1 Score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Naive Bayes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0.79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0.80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0.74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0.76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Logistic Regression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0.79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0.78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0.77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0.77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SVM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0.77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0.76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0.76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0.76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Random Forest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0.76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0.74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0.75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0.75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CatBoost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0.81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0.81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0.80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0.81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MLP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0.81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0.84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0.80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0.82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3"/>
          <p:cNvSpPr txBox="1"/>
          <p:nvPr>
            <p:ph type="title"/>
          </p:nvPr>
        </p:nvSpPr>
        <p:spPr>
          <a:xfrm>
            <a:off x="723575" y="5169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</a:rPr>
              <a:t>BERT Performance</a:t>
            </a:r>
            <a:endParaRPr>
              <a:solidFill>
                <a:srgbClr val="741B47"/>
              </a:solidFill>
            </a:endParaRPr>
          </a:p>
        </p:txBody>
      </p:sp>
      <p:pic>
        <p:nvPicPr>
          <p:cNvPr id="395" name="Google Shape;39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7418" y="1471575"/>
            <a:ext cx="4809283" cy="30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3"/>
          <p:cNvSpPr txBox="1"/>
          <p:nvPr/>
        </p:nvSpPr>
        <p:spPr>
          <a:xfrm>
            <a:off x="723575" y="1382363"/>
            <a:ext cx="31677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Batch Count : </a:t>
            </a:r>
            <a:r>
              <a:rPr b="1" lang="en" sz="1000">
                <a:latin typeface="Nunito"/>
                <a:ea typeface="Nunito"/>
                <a:cs typeface="Nunito"/>
                <a:sym typeface="Nunito"/>
              </a:rPr>
              <a:t>3046</a:t>
            </a:r>
            <a:endParaRPr b="1"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Batch Size :  </a:t>
            </a:r>
            <a:r>
              <a:rPr b="1" lang="en" sz="1000">
                <a:latin typeface="Nunito"/>
                <a:ea typeface="Nunito"/>
                <a:cs typeface="Nunito"/>
                <a:sym typeface="Nunito"/>
              </a:rPr>
              <a:t>16</a:t>
            </a:r>
            <a:endParaRPr b="1"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Final Loss : </a:t>
            </a:r>
            <a:r>
              <a:rPr b="1" lang="en" sz="1000">
                <a:latin typeface="Nunito"/>
                <a:ea typeface="Nunito"/>
                <a:cs typeface="Nunito"/>
                <a:sym typeface="Nunito"/>
              </a:rPr>
              <a:t>0.1039</a:t>
            </a:r>
            <a:endParaRPr b="1"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Nunito"/>
                <a:ea typeface="Nunito"/>
                <a:cs typeface="Nunito"/>
                <a:sym typeface="Nunito"/>
              </a:rPr>
              <a:t>Epoch 1</a:t>
            </a:r>
            <a:endParaRPr b="1"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loss	: 0.4898 - categorical_accuracy	: 0.8070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val_loss: 0.3272 - val_categorical_accuracy: 0.8853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Nunito"/>
                <a:ea typeface="Nunito"/>
                <a:cs typeface="Nunito"/>
                <a:sym typeface="Nunito"/>
              </a:rPr>
              <a:t>Epoch 2</a:t>
            </a:r>
            <a:endParaRPr b="1"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loss	: 0.2336 - categorical_accuracy	: 0.9185 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val_loss: 0.2175 - val_categorical_accuracy: 0.9276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Nunito"/>
                <a:ea typeface="Nunito"/>
                <a:cs typeface="Nunito"/>
                <a:sym typeface="Nunito"/>
              </a:rPr>
              <a:t>Epoch 3</a:t>
            </a:r>
            <a:endParaRPr b="1"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loss	: 0.1528 - categorical_accuracy	: 0.9467 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val_loss: 0.2517 - val_categorical_accuracy: 0.9274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Nunito"/>
                <a:ea typeface="Nunito"/>
                <a:cs typeface="Nunito"/>
                <a:sym typeface="Nunito"/>
              </a:rPr>
              <a:t>Epoch 4</a:t>
            </a:r>
            <a:endParaRPr b="1"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loss	: 0.1039 - categorical_accuracy	: 0.9648 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val_loss: 0.2079 - val_categorical_accuracy: 0.9413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</a:rPr>
              <a:t>Project Introduction</a:t>
            </a:r>
            <a:endParaRPr>
              <a:solidFill>
                <a:srgbClr val="741B47"/>
              </a:solidFill>
            </a:endParaRPr>
          </a:p>
        </p:txBody>
      </p:sp>
      <p:sp>
        <p:nvSpPr>
          <p:cNvPr id="201" name="Google Shape;201;p27"/>
          <p:cNvSpPr txBox="1"/>
          <p:nvPr>
            <p:ph idx="1" type="body"/>
          </p:nvPr>
        </p:nvSpPr>
        <p:spPr>
          <a:xfrm>
            <a:off x="476225" y="1891350"/>
            <a:ext cx="47715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Social media users increasing with time because they depend on social media for informative content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Different websites and media have their own standard on what is allowed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Use of Twitter data to identify public sentiments to investigate the increased fear associated with coronavirus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02" name="Google Shape;2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6675" y="554900"/>
            <a:ext cx="3004825" cy="16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7"/>
          <p:cNvPicPr preferRelativeResize="0"/>
          <p:nvPr/>
        </p:nvPicPr>
        <p:blipFill rotWithShape="1">
          <a:blip r:embed="rId4">
            <a:alphaModFix/>
          </a:blip>
          <a:srcRect b="24690" l="0" r="30060" t="44189"/>
          <a:stretch/>
        </p:blipFill>
        <p:spPr>
          <a:xfrm>
            <a:off x="5471087" y="3924725"/>
            <a:ext cx="3356000" cy="83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7"/>
          <p:cNvPicPr preferRelativeResize="0"/>
          <p:nvPr/>
        </p:nvPicPr>
        <p:blipFill rotWithShape="1">
          <a:blip r:embed="rId5">
            <a:alphaModFix/>
          </a:blip>
          <a:srcRect b="0" l="0" r="0" t="48588"/>
          <a:stretch/>
        </p:blipFill>
        <p:spPr>
          <a:xfrm>
            <a:off x="5474502" y="3052575"/>
            <a:ext cx="3349172" cy="759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4"/>
          <p:cNvSpPr txBox="1"/>
          <p:nvPr>
            <p:ph type="title"/>
          </p:nvPr>
        </p:nvSpPr>
        <p:spPr>
          <a:xfrm>
            <a:off x="819150" y="7092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</a:rPr>
              <a:t>Neural Network Model Performance</a:t>
            </a:r>
            <a:endParaRPr/>
          </a:p>
        </p:txBody>
      </p:sp>
      <p:pic>
        <p:nvPicPr>
          <p:cNvPr id="402" name="Google Shape;402;p54"/>
          <p:cNvPicPr preferRelativeResize="0"/>
          <p:nvPr/>
        </p:nvPicPr>
        <p:blipFill rotWithShape="1">
          <a:blip r:embed="rId3">
            <a:alphaModFix/>
          </a:blip>
          <a:srcRect b="0" l="2523" r="5378" t="0"/>
          <a:stretch/>
        </p:blipFill>
        <p:spPr>
          <a:xfrm>
            <a:off x="3036525" y="2398025"/>
            <a:ext cx="5825175" cy="243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545" y="1493475"/>
            <a:ext cx="3559675" cy="215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7350" y="2069800"/>
            <a:ext cx="5106324" cy="3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54"/>
          <p:cNvSpPr txBox="1"/>
          <p:nvPr/>
        </p:nvSpPr>
        <p:spPr>
          <a:xfrm>
            <a:off x="819150" y="3916500"/>
            <a:ext cx="1921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Nunito"/>
                <a:ea typeface="Nunito"/>
                <a:cs typeface="Nunito"/>
                <a:sym typeface="Nunito"/>
              </a:rPr>
              <a:t>Loss:</a:t>
            </a:r>
            <a:r>
              <a:rPr lang="en" sz="1300">
                <a:latin typeface="Nunito"/>
                <a:ea typeface="Nunito"/>
                <a:cs typeface="Nunito"/>
                <a:sym typeface="Nunito"/>
              </a:rPr>
              <a:t> 0.4124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Nunito"/>
                <a:ea typeface="Nunito"/>
                <a:cs typeface="Nunito"/>
                <a:sym typeface="Nunito"/>
              </a:rPr>
              <a:t>Test Accuracy: </a:t>
            </a:r>
            <a:r>
              <a:rPr lang="en" sz="1300">
                <a:latin typeface="Nunito"/>
                <a:ea typeface="Nunito"/>
                <a:cs typeface="Nunito"/>
                <a:sym typeface="Nunito"/>
              </a:rPr>
              <a:t>0.9171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</a:rPr>
              <a:t>Conclusion</a:t>
            </a:r>
            <a:endParaRPr>
              <a:solidFill>
                <a:srgbClr val="741B47"/>
              </a:solidFill>
            </a:endParaRPr>
          </a:p>
        </p:txBody>
      </p:sp>
      <p:sp>
        <p:nvSpPr>
          <p:cNvPr id="411" name="Google Shape;411;p55"/>
          <p:cNvSpPr txBox="1"/>
          <p:nvPr>
            <p:ph idx="1" type="body"/>
          </p:nvPr>
        </p:nvSpPr>
        <p:spPr>
          <a:xfrm>
            <a:off x="519150" y="1472775"/>
            <a:ext cx="8105700" cy="35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AutoNum type="arabicPeriod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This project adds to a growing corpus of research obtaining the best test accuracy of around 92% using Neural Network model (Bidirectional LSTM) amongst all the acquired research. 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AutoNum type="arabicPeriod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Explored the dataset using data analysis and plotting of different features using data visualization techniques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AutoNum type="arabicPeriod"/>
            </a:pPr>
            <a:r>
              <a:rPr lang="en" sz="1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Presented the effectiveness of underlying machine learning models by classifying tweets based on sentiments and achieving good accuracy scores.</a:t>
            </a:r>
            <a:endParaRPr sz="14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AutoNum type="arabicPeriod"/>
            </a:pPr>
            <a:r>
              <a:rPr lang="en" sz="1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Proposed a BERT model using 12 encoder layers and obtained high test </a:t>
            </a:r>
            <a:r>
              <a:rPr lang="en" sz="1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accuracy</a:t>
            </a:r>
            <a:r>
              <a:rPr lang="en" sz="1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of 91%.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AutoNum type="arabicPeriod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We explored textual data using spaCy library and built a text classification model which will predict the sentiment of the tweet provided by a user.</a:t>
            </a:r>
            <a:endParaRPr sz="14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AutoNum type="arabicPeriod"/>
            </a:pPr>
            <a:r>
              <a:rPr lang="en" sz="1400">
                <a:solidFill>
                  <a:srgbClr val="000000"/>
                </a:solidFill>
                <a:highlight>
                  <a:schemeClr val="dk1"/>
                </a:highlight>
                <a:latin typeface="Nunito"/>
                <a:ea typeface="Nunito"/>
                <a:cs typeface="Nunito"/>
                <a:sym typeface="Nunito"/>
              </a:rPr>
              <a:t>Vectorization of textual data in different ways is also explored using CountVectorizer, TfIdf Vectorizer and Word2Vec in this project.</a:t>
            </a:r>
            <a:endParaRPr sz="14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AutoNum type="arabicPeriod"/>
            </a:pPr>
            <a:r>
              <a:rPr lang="en" sz="1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Overall, a great cumulative experience for us taking the theory we learn in class and using it as a real world application.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</a:rPr>
              <a:t>Future Scope</a:t>
            </a:r>
            <a:endParaRPr>
              <a:solidFill>
                <a:srgbClr val="741B47"/>
              </a:solidFill>
            </a:endParaRPr>
          </a:p>
        </p:txBody>
      </p:sp>
      <p:sp>
        <p:nvSpPr>
          <p:cNvPr id="417" name="Google Shape;417;p56"/>
          <p:cNvSpPr txBox="1"/>
          <p:nvPr>
            <p:ph idx="1" type="body"/>
          </p:nvPr>
        </p:nvSpPr>
        <p:spPr>
          <a:xfrm>
            <a:off x="500550" y="1609125"/>
            <a:ext cx="8142900" cy="31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AutoNum type="arabicPeriod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Forced to use batch size 16 using BERT due to memory 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constraints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. 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Regardless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, future research should continue to explore different parameters.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AutoNum type="arabicPeriod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Using enhanced models which might improve the model performance, </a:t>
            </a:r>
            <a:r>
              <a:rPr lang="en" sz="1400">
                <a:solidFill>
                  <a:srgbClr val="000000"/>
                </a:solidFill>
                <a:highlight>
                  <a:schemeClr val="dk1"/>
                </a:highlight>
                <a:latin typeface="Nunito"/>
                <a:ea typeface="Nunito"/>
                <a:cs typeface="Nunito"/>
                <a:sym typeface="Nunito"/>
              </a:rPr>
              <a:t>(e.g.,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RoBERTa, XLNet, Transformers). 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AutoNum type="arabicPeriod"/>
            </a:pPr>
            <a:r>
              <a:rPr lang="en" sz="1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Increase performance of Neural Network models and BERT through further modification of the hyperparameters.</a:t>
            </a:r>
            <a:endParaRPr sz="1400">
              <a:solidFill>
                <a:srgbClr val="000000"/>
              </a:solidFill>
              <a:highlight>
                <a:schemeClr val="dk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AutoNum type="arabicPeriod"/>
            </a:pPr>
            <a:r>
              <a:rPr lang="en" sz="1400">
                <a:solidFill>
                  <a:srgbClr val="000000"/>
                </a:solidFill>
                <a:highlight>
                  <a:schemeClr val="dk1"/>
                </a:highlight>
                <a:latin typeface="Nunito"/>
                <a:ea typeface="Nunito"/>
                <a:cs typeface="Nunito"/>
                <a:sym typeface="Nunito"/>
              </a:rPr>
              <a:t>Future studies could dive deeper into feature engineering using Spelling corrector, Sentiment scores and n-grams.</a:t>
            </a:r>
            <a:endParaRPr sz="1400">
              <a:solidFill>
                <a:srgbClr val="000000"/>
              </a:solidFill>
              <a:highlight>
                <a:schemeClr val="dk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AutoNum type="arabicPeriod"/>
            </a:pPr>
            <a:r>
              <a:rPr lang="en" sz="1400">
                <a:solidFill>
                  <a:srgbClr val="000000"/>
                </a:solidFill>
                <a:highlight>
                  <a:schemeClr val="dk1"/>
                </a:highlight>
                <a:latin typeface="Nunito"/>
                <a:ea typeface="Nunito"/>
                <a:cs typeface="Nunito"/>
                <a:sym typeface="Nunito"/>
              </a:rPr>
              <a:t>Looking forward, working on advanced models and advanced Ensemble models such as (e.g., stacking, boosting) might prove beneficial.</a:t>
            </a:r>
            <a:endParaRPr sz="1400">
              <a:solidFill>
                <a:srgbClr val="000000"/>
              </a:solidFill>
              <a:highlight>
                <a:schemeClr val="dk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AutoNum type="arabicPeriod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A number of recommendations for future research are provided which would help future researchers to investigate the problem.</a:t>
            </a:r>
            <a:endParaRPr sz="1400">
              <a:solidFill>
                <a:srgbClr val="000000"/>
              </a:solidFill>
              <a:highlight>
                <a:schemeClr val="dk1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</a:rPr>
              <a:t>References</a:t>
            </a:r>
            <a:endParaRPr>
              <a:solidFill>
                <a:srgbClr val="741B47"/>
              </a:solidFill>
            </a:endParaRPr>
          </a:p>
        </p:txBody>
      </p:sp>
      <p:sp>
        <p:nvSpPr>
          <p:cNvPr id="423" name="Google Shape;423;p57"/>
          <p:cNvSpPr txBox="1"/>
          <p:nvPr>
            <p:ph idx="1" type="body"/>
          </p:nvPr>
        </p:nvSpPr>
        <p:spPr>
          <a:xfrm>
            <a:off x="854100" y="1508300"/>
            <a:ext cx="7435800" cy="3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Sentiment analysis: Predicting sentiment of covid-19 tweets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Analytics Vidhya. (2021, February 22). Retrieved March 8, 2022,https://www.analyticsvidhya.com/blog/2021/02/sentiment-analysis-predicting-sentiment-of-covid-19-tweets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Jalil, Z. (2022). </a:t>
            </a:r>
            <a:r>
              <a:rPr i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COVID-19 Related Sentiment Analysis Using State-of-the-Art Machine Learning and Deep Learning Techniques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Frontiers. https://www.frontiersin.org/articles/10.3389/fpubh.2021.812735/full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Coronavirus tweets NLP - Text Classification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(2020, September 8). Kaggle. https://www.kaggle.com/datatattle/covid-19-nlp-text-classification?select=Corona_NLP_train.csv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R. (2022, February 4). </a:t>
            </a:r>
            <a:r>
              <a:rPr i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Covid-19 Text Classification Using BERT (TPU)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Kaggle. https://www.kaggle.com/ravikumarmn/covid-19-text-classification-using-bert-tpu/data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Ludovico Cuoghi. (2021, December 22). </a:t>
            </a:r>
            <a:r>
              <a:rPr i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Twitter sentiment analysis with Bert + Roberta 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Kaggle. https://www.kaggle.com/code/ludovicocuoghi/twitter-sentiment-analysis-with-bert-roberta 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</a:rPr>
              <a:t>Objectives</a:t>
            </a:r>
            <a:endParaRPr>
              <a:solidFill>
                <a:srgbClr val="741B47"/>
              </a:solidFill>
            </a:endParaRPr>
          </a:p>
        </p:txBody>
      </p:sp>
      <p:pic>
        <p:nvPicPr>
          <p:cNvPr id="210" name="Google Shape;210;p28"/>
          <p:cNvPicPr preferRelativeResize="0"/>
          <p:nvPr/>
        </p:nvPicPr>
        <p:blipFill rotWithShape="1">
          <a:blip r:embed="rId3">
            <a:alphaModFix/>
          </a:blip>
          <a:srcRect b="22830" l="0" r="70503" t="21322"/>
          <a:stretch/>
        </p:blipFill>
        <p:spPr>
          <a:xfrm>
            <a:off x="1622988" y="1617150"/>
            <a:ext cx="504196" cy="9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8"/>
          <p:cNvPicPr preferRelativeResize="0"/>
          <p:nvPr/>
        </p:nvPicPr>
        <p:blipFill rotWithShape="1">
          <a:blip r:embed="rId4">
            <a:alphaModFix/>
          </a:blip>
          <a:srcRect b="23751" l="32763" r="32569" t="20376"/>
          <a:stretch/>
        </p:blipFill>
        <p:spPr>
          <a:xfrm>
            <a:off x="1272588" y="2631600"/>
            <a:ext cx="613928" cy="9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8"/>
          <p:cNvPicPr preferRelativeResize="0"/>
          <p:nvPr/>
        </p:nvPicPr>
        <p:blipFill rotWithShape="1">
          <a:blip r:embed="rId5">
            <a:alphaModFix/>
          </a:blip>
          <a:srcRect b="23013" l="67318" r="0" t="22401"/>
          <a:stretch/>
        </p:blipFill>
        <p:spPr>
          <a:xfrm>
            <a:off x="1568113" y="3646044"/>
            <a:ext cx="613925" cy="102530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8"/>
          <p:cNvSpPr txBox="1"/>
          <p:nvPr/>
        </p:nvSpPr>
        <p:spPr>
          <a:xfrm>
            <a:off x="2397400" y="1609650"/>
            <a:ext cx="5778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rgbClr val="2D3B45"/>
                </a:solidFill>
                <a:latin typeface="Nunito"/>
                <a:ea typeface="Nunito"/>
                <a:cs typeface="Nunito"/>
                <a:sym typeface="Nunito"/>
              </a:rPr>
              <a:t>Explore the dataset to get a clear picture of word semantics, label distribution, their correlation, and key terms that define a specific tweet to be negative or positive </a:t>
            </a:r>
            <a:endParaRPr sz="1600">
              <a:solidFill>
                <a:srgbClr val="2D3B4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4" name="Google Shape;214;p28"/>
          <p:cNvSpPr txBox="1"/>
          <p:nvPr/>
        </p:nvSpPr>
        <p:spPr>
          <a:xfrm>
            <a:off x="2127175" y="2627850"/>
            <a:ext cx="6464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rgbClr val="2D3B45"/>
                </a:solidFill>
                <a:latin typeface="Nunito"/>
                <a:ea typeface="Nunito"/>
                <a:cs typeface="Nunito"/>
                <a:sym typeface="Nunito"/>
              </a:rPr>
              <a:t>Explore the effectiveness of machine learning approaches beginning with the various models before moving on to deep learning techniques (such as LSTMs and BERT).</a:t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5" name="Google Shape;215;p28"/>
          <p:cNvSpPr txBox="1"/>
          <p:nvPr/>
        </p:nvSpPr>
        <p:spPr>
          <a:xfrm>
            <a:off x="2397400" y="3673900"/>
            <a:ext cx="5778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Compare the results using data visualization and g</a:t>
            </a:r>
            <a:r>
              <a:rPr lang="en" sz="1600">
                <a:latin typeface="Nunito"/>
                <a:ea typeface="Nunito"/>
                <a:cs typeface="Nunito"/>
                <a:sym typeface="Nunito"/>
              </a:rPr>
              <a:t>ive possible ways to improve the project or extend the project for future researchers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/>
          <p:nvPr>
            <p:ph type="title"/>
          </p:nvPr>
        </p:nvSpPr>
        <p:spPr>
          <a:xfrm>
            <a:off x="554100" y="493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</a:rPr>
              <a:t>Dataset Description</a:t>
            </a:r>
            <a:endParaRPr>
              <a:solidFill>
                <a:srgbClr val="741B47"/>
              </a:solidFill>
            </a:endParaRPr>
          </a:p>
        </p:txBody>
      </p:sp>
      <p:pic>
        <p:nvPicPr>
          <p:cNvPr id="221" name="Google Shape;221;p29"/>
          <p:cNvPicPr preferRelativeResize="0"/>
          <p:nvPr/>
        </p:nvPicPr>
        <p:blipFill rotWithShape="1">
          <a:blip r:embed="rId3">
            <a:alphaModFix/>
          </a:blip>
          <a:srcRect b="0" l="960" r="0" t="1536"/>
          <a:stretch/>
        </p:blipFill>
        <p:spPr>
          <a:xfrm>
            <a:off x="682075" y="1291600"/>
            <a:ext cx="7856251" cy="362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 txBox="1"/>
          <p:nvPr/>
        </p:nvSpPr>
        <p:spPr>
          <a:xfrm>
            <a:off x="2190300" y="4126000"/>
            <a:ext cx="476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Fig. Sample dataset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650" y="737200"/>
            <a:ext cx="8490701" cy="32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/>
          <p:nvPr>
            <p:ph type="title"/>
          </p:nvPr>
        </p:nvSpPr>
        <p:spPr>
          <a:xfrm>
            <a:off x="819150" y="845600"/>
            <a:ext cx="51285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</a:rPr>
              <a:t>Exploratory Data Analysis</a:t>
            </a:r>
            <a:endParaRPr>
              <a:solidFill>
                <a:srgbClr val="741B47"/>
              </a:solidFill>
            </a:endParaRPr>
          </a:p>
        </p:txBody>
      </p:sp>
      <p:sp>
        <p:nvSpPr>
          <p:cNvPr id="233" name="Google Shape;233;p31"/>
          <p:cNvSpPr txBox="1"/>
          <p:nvPr/>
        </p:nvSpPr>
        <p:spPr>
          <a:xfrm>
            <a:off x="648525" y="1666050"/>
            <a:ext cx="4193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●"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Bar plot for number of unique values in each column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●"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Bar plot containing count of different sentiments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34" name="Google Shape;234;p31"/>
          <p:cNvPicPr preferRelativeResize="0"/>
          <p:nvPr/>
        </p:nvPicPr>
        <p:blipFill rotWithShape="1">
          <a:blip r:embed="rId3">
            <a:alphaModFix/>
          </a:blip>
          <a:srcRect b="0" l="2672" r="1532" t="0"/>
          <a:stretch/>
        </p:blipFill>
        <p:spPr>
          <a:xfrm>
            <a:off x="5227875" y="2600050"/>
            <a:ext cx="3624824" cy="227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0400" y="2625000"/>
            <a:ext cx="2319050" cy="222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2950" y="323639"/>
            <a:ext cx="2999750" cy="2139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</a:rPr>
              <a:t>Exploratory Data Analysis</a:t>
            </a:r>
            <a:endParaRPr/>
          </a:p>
        </p:txBody>
      </p:sp>
      <p:sp>
        <p:nvSpPr>
          <p:cNvPr id="242" name="Google Shape;242;p32"/>
          <p:cNvSpPr txBox="1"/>
          <p:nvPr>
            <p:ph idx="1" type="body"/>
          </p:nvPr>
        </p:nvSpPr>
        <p:spPr>
          <a:xfrm>
            <a:off x="681725" y="1874500"/>
            <a:ext cx="2832300" cy="24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unito"/>
              <a:buChar char="●"/>
            </a:pPr>
            <a:r>
              <a:rPr lang="en" sz="15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Bar plot containing locations with most tweets</a:t>
            </a:r>
            <a:endParaRPr sz="15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unito"/>
              <a:buChar char="●"/>
            </a:pPr>
            <a:r>
              <a:rPr lang="en" sz="15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Dataframe representing the top 10 locations where the tweet came from</a:t>
            </a:r>
            <a:endParaRPr sz="15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unito"/>
              <a:buChar char="●"/>
            </a:pPr>
            <a:r>
              <a:rPr lang="en" sz="15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Graph containing the most frequent locations of tweet</a:t>
            </a:r>
            <a:endParaRPr sz="15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43" name="Google Shape;2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0050" y="2807300"/>
            <a:ext cx="1640000" cy="208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4025" y="1874500"/>
            <a:ext cx="3092025" cy="303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0574" y="221075"/>
            <a:ext cx="3393701" cy="249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</a:rPr>
              <a:t>WordCloud</a:t>
            </a:r>
            <a:endParaRPr>
              <a:solidFill>
                <a:srgbClr val="741B47"/>
              </a:solidFill>
            </a:endParaRPr>
          </a:p>
        </p:txBody>
      </p:sp>
      <p:sp>
        <p:nvSpPr>
          <p:cNvPr id="251" name="Google Shape;251;p33"/>
          <p:cNvSpPr txBox="1"/>
          <p:nvPr>
            <p:ph idx="1" type="body"/>
          </p:nvPr>
        </p:nvSpPr>
        <p:spPr>
          <a:xfrm>
            <a:off x="431700" y="1525975"/>
            <a:ext cx="4581900" cy="31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unito"/>
              <a:buChar char="●"/>
            </a:pP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Visual representations of words that give greater prominence to words that appear more frequently.</a:t>
            </a:r>
            <a:endParaRPr sz="15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unito"/>
              <a:buChar char="●"/>
            </a:pPr>
            <a:r>
              <a:rPr lang="en" sz="15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H</a:t>
            </a:r>
            <a:r>
              <a:rPr lang="en" sz="15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elps us to generate and visualize most common words in the entire dataset and also, </a:t>
            </a: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most common words in the dataset for negative and positive tweets, respectively</a:t>
            </a:r>
            <a:endParaRPr sz="1500">
              <a:solidFill>
                <a:srgbClr val="000000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unito"/>
              <a:buChar char="●"/>
            </a:pPr>
            <a:r>
              <a:rPr lang="en" sz="1500">
                <a:solidFill>
                  <a:srgbClr val="000000"/>
                </a:solidFill>
                <a:highlight>
                  <a:schemeClr val="dk1"/>
                </a:highlight>
                <a:latin typeface="Nunito"/>
                <a:ea typeface="Nunito"/>
                <a:cs typeface="Nunito"/>
                <a:sym typeface="Nunito"/>
              </a:rPr>
              <a:t>In order to get an idea of what are the words that contribute the most to different labels, we developed a function to generate word clouds. The function takes in a parameter label and will produce the word cloud for that sentiment in our dataset.</a:t>
            </a:r>
            <a:endParaRPr sz="1500">
              <a:solidFill>
                <a:srgbClr val="000000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52" name="Google Shape;2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80705">
            <a:off x="5565333" y="475081"/>
            <a:ext cx="3126490" cy="2067708"/>
          </a:xfrm>
          <a:prstGeom prst="cloud">
            <a:avLst/>
          </a:prstGeom>
          <a:noFill/>
          <a:ln>
            <a:noFill/>
          </a:ln>
        </p:spPr>
      </p:pic>
      <p:pic>
        <p:nvPicPr>
          <p:cNvPr id="253" name="Google Shape;25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8390">
            <a:off x="5552368" y="2703848"/>
            <a:ext cx="3152443" cy="2099105"/>
          </a:xfrm>
          <a:prstGeom prst="cloud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AFAFAF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